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1" r:id="rId6"/>
    <p:sldId id="262" r:id="rId7"/>
    <p:sldId id="283" r:id="rId8"/>
    <p:sldId id="284" r:id="rId9"/>
    <p:sldId id="285" r:id="rId10"/>
    <p:sldId id="286" r:id="rId11"/>
    <p:sldId id="287" r:id="rId12"/>
    <p:sldId id="263" r:id="rId13"/>
    <p:sldId id="264" r:id="rId14"/>
    <p:sldId id="265" r:id="rId15"/>
    <p:sldId id="276" r:id="rId16"/>
    <p:sldId id="266" r:id="rId17"/>
    <p:sldId id="267" r:id="rId18"/>
    <p:sldId id="277" r:id="rId19"/>
    <p:sldId id="278" r:id="rId20"/>
    <p:sldId id="279" r:id="rId21"/>
    <p:sldId id="280" r:id="rId22"/>
    <p:sldId id="281" r:id="rId23"/>
    <p:sldId id="282" r:id="rId24"/>
    <p:sldId id="268"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65711-946D-47CD-9BAA-1AD8350743D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BFCD80-26A5-49A7-B99D-B55E34461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E973F27-319F-48B8-B66A-B173E95460CD}"/>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72E95CC3-5873-4282-AA6C-CF8C4D4AFB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3D3C048-8556-49B5-A7AB-8A8A86241E31}"/>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43458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2242F3-A3D3-4B2B-AC85-1F1574B02ED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588EF59-416A-493B-A66D-F64D29DEAF5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7AC09ED-963D-4D1A-A2C2-31DC6EB0C49B}"/>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B85091D3-44B2-44C8-900E-3392919BF2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870A71-9615-415F-B7F9-A22C424AB12C}"/>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30588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24B592-575D-48C0-B641-C69111B43BB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C1B4DFC-7E9D-4D64-92AC-EF8108DA182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E2883D-FD3F-4999-8BB8-E7DBF5322467}"/>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F1A28FC6-6CCB-447B-8F4A-59B67BD367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478DB2-7DD5-4ECA-BCB4-553F6AE473EE}"/>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59322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80D62F-F089-4B89-B840-A59F31FAB7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169A50A-7ADF-41FF-87FF-4BFFB20C45C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7D8AE3-4450-489E-83DC-5BE6164002B3}"/>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7D49A0D7-F9BB-4023-9D3D-ECD7C8D6F4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41FFD7D-7B18-456A-ADB7-FC6D15D2C2BF}"/>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20692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32E4D-C119-4994-AB20-B9D2A3BAAE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E7ECDFE-1AFF-4EEF-B457-89AD53590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44368FA-1910-4DA5-81E5-77641915C972}"/>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1186A0C6-50AF-4417-8575-61BCCEBB4B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CA8024-A210-4B3E-B8B1-779FA3358240}"/>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44687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998054-4CB4-4E82-8087-33570A88749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164B31-7FEA-4C11-B7BE-DA2426D6297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04C9FDD-88A0-4115-A766-D8BCB996744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34F9E99-1828-419C-8D53-11D86752A222}"/>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6" name="Espace réservé du pied de page 5">
            <a:extLst>
              <a:ext uri="{FF2B5EF4-FFF2-40B4-BE49-F238E27FC236}">
                <a16:creationId xmlns:a16="http://schemas.microsoft.com/office/drawing/2014/main" id="{082DE0B3-9A87-4914-8B50-B8BB8FBC367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C34B2F8-9159-4CBF-A8F8-6DB1A8B64EE6}"/>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65737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9545F-10D3-4E74-A008-EDBA8E13A35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E888B99-A851-4374-8B4B-157488162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B8DDC4-39D8-4421-82AF-064DB732DCC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CC221A2-D065-429D-8073-364AE9A33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0F3882-18C1-496E-A019-99C9DD72F2D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3DDC7DB-E21B-4270-9008-3C7EDB703450}"/>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8" name="Espace réservé du pied de page 7">
            <a:extLst>
              <a:ext uri="{FF2B5EF4-FFF2-40B4-BE49-F238E27FC236}">
                <a16:creationId xmlns:a16="http://schemas.microsoft.com/office/drawing/2014/main" id="{CF1D01B2-19FC-460C-92F0-3D38FB9D612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1233EF5-D64A-4162-9068-A44153C1F799}"/>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28083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23AFD-A25B-438D-8F53-4EB73D04413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734107C-E3EB-4317-81AC-AE428EA37381}"/>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4" name="Espace réservé du pied de page 3">
            <a:extLst>
              <a:ext uri="{FF2B5EF4-FFF2-40B4-BE49-F238E27FC236}">
                <a16:creationId xmlns:a16="http://schemas.microsoft.com/office/drawing/2014/main" id="{847F0B22-A6FA-4E63-85E1-A5CCCE83B31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A710E5D-AED8-4977-A103-547A1BF51D28}"/>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53029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58C1F81-1A51-487E-8A12-86A123DEE886}"/>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3" name="Espace réservé du pied de page 2">
            <a:extLst>
              <a:ext uri="{FF2B5EF4-FFF2-40B4-BE49-F238E27FC236}">
                <a16:creationId xmlns:a16="http://schemas.microsoft.com/office/drawing/2014/main" id="{E4D66B6C-5376-45CF-AAA9-617DF668E7B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68F55E-ABCA-4028-9480-F9D1F8B5EA9B}"/>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106120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41998-A86C-4554-9D7D-491AB1786E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72040AC-AB17-4178-9954-23EA57CE5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624568B-DFDD-4821-B889-68E688ED1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58947C-B915-434D-82C0-393E2F71BBE0}"/>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6" name="Espace réservé du pied de page 5">
            <a:extLst>
              <a:ext uri="{FF2B5EF4-FFF2-40B4-BE49-F238E27FC236}">
                <a16:creationId xmlns:a16="http://schemas.microsoft.com/office/drawing/2014/main" id="{446C308F-13EC-40EE-8B9D-5CCAFBEF298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10719CE-FF3E-4C28-AD93-CF366CEA20D2}"/>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263585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C2672B-EBC6-4730-90B1-DD6FACB4E18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8E60271-C98F-487C-9731-FF6C5D0FC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85DC21C-7E13-4CF8-882C-591F26583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4E93FD-0468-4777-B3BB-FC5DE42F66BB}"/>
              </a:ext>
            </a:extLst>
          </p:cNvPr>
          <p:cNvSpPr>
            <a:spLocks noGrp="1"/>
          </p:cNvSpPr>
          <p:nvPr>
            <p:ph type="dt" sz="half" idx="10"/>
          </p:nvPr>
        </p:nvSpPr>
        <p:spPr/>
        <p:txBody>
          <a:bodyPr/>
          <a:lstStyle/>
          <a:p>
            <a:fld id="{31CE2170-7A93-46EF-9A38-B560C807F975}" type="datetimeFigureOut">
              <a:rPr lang="fr-FR" smtClean="0"/>
              <a:t>12/06/2022</a:t>
            </a:fld>
            <a:endParaRPr lang="fr-FR"/>
          </a:p>
        </p:txBody>
      </p:sp>
      <p:sp>
        <p:nvSpPr>
          <p:cNvPr id="6" name="Espace réservé du pied de page 5">
            <a:extLst>
              <a:ext uri="{FF2B5EF4-FFF2-40B4-BE49-F238E27FC236}">
                <a16:creationId xmlns:a16="http://schemas.microsoft.com/office/drawing/2014/main" id="{05055416-341C-4C73-9516-8CE17C0ECD4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D33507-0247-40C9-8D8C-912890CD2FBD}"/>
              </a:ext>
            </a:extLst>
          </p:cNvPr>
          <p:cNvSpPr>
            <a:spLocks noGrp="1"/>
          </p:cNvSpPr>
          <p:nvPr>
            <p:ph type="sldNum" sz="quarter" idx="12"/>
          </p:nvPr>
        </p:nvSpPr>
        <p:spPr/>
        <p:txBody>
          <a:bodyPr/>
          <a:lstStyle/>
          <a:p>
            <a:fld id="{66859ED6-9B3D-425A-B15D-EFD562B6456F}" type="slidenum">
              <a:rPr lang="fr-FR" smtClean="0"/>
              <a:t>‹N°›</a:t>
            </a:fld>
            <a:endParaRPr lang="fr-FR"/>
          </a:p>
        </p:txBody>
      </p:sp>
    </p:spTree>
    <p:extLst>
      <p:ext uri="{BB962C8B-B14F-4D97-AF65-F5344CB8AC3E}">
        <p14:creationId xmlns:p14="http://schemas.microsoft.com/office/powerpoint/2010/main" val="366637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32EC2CA-B530-408D-BA6F-8F392BE0D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598B8C0-FA89-4E6F-B95B-D80EA577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8F10AD-942B-4636-885D-BE95D8977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E2170-7A93-46EF-9A38-B560C807F975}" type="datetimeFigureOut">
              <a:rPr lang="fr-FR" smtClean="0"/>
              <a:t>12/06/2022</a:t>
            </a:fld>
            <a:endParaRPr lang="fr-FR"/>
          </a:p>
        </p:txBody>
      </p:sp>
      <p:sp>
        <p:nvSpPr>
          <p:cNvPr id="5" name="Espace réservé du pied de page 4">
            <a:extLst>
              <a:ext uri="{FF2B5EF4-FFF2-40B4-BE49-F238E27FC236}">
                <a16:creationId xmlns:a16="http://schemas.microsoft.com/office/drawing/2014/main" id="{5868A09E-ABC7-41AF-B4AD-06523F105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1E6799C-2ED2-4397-83E8-D750C02D6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59ED6-9B3D-425A-B15D-EFD562B6456F}" type="slidenum">
              <a:rPr lang="fr-FR" smtClean="0"/>
              <a:t>‹N°›</a:t>
            </a:fld>
            <a:endParaRPr lang="fr-FR"/>
          </a:p>
        </p:txBody>
      </p:sp>
    </p:spTree>
    <p:extLst>
      <p:ext uri="{BB962C8B-B14F-4D97-AF65-F5344CB8AC3E}">
        <p14:creationId xmlns:p14="http://schemas.microsoft.com/office/powerpoint/2010/main" val="3801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8FD7B71-741C-4FAB-945A-B9196F40D3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48CB95-D74B-4631-915B-E376D8A571E3}"/>
              </a:ext>
            </a:extLst>
          </p:cNvPr>
          <p:cNvSpPr>
            <a:spLocks noGrp="1"/>
          </p:cNvSpPr>
          <p:nvPr>
            <p:ph type="ctrTitle"/>
          </p:nvPr>
        </p:nvSpPr>
        <p:spPr>
          <a:xfrm>
            <a:off x="1524000" y="2645474"/>
            <a:ext cx="9144000" cy="735106"/>
          </a:xfrm>
        </p:spPr>
        <p:txBody>
          <a:bodyPr>
            <a:normAutofit/>
          </a:bodyPr>
          <a:lstStyle/>
          <a:p>
            <a:r>
              <a:rPr lang="fr-FR" sz="4400" dirty="0">
                <a:solidFill>
                  <a:schemeClr val="accent4">
                    <a:lumMod val="60000"/>
                    <a:lumOff val="40000"/>
                  </a:schemeClr>
                </a:solidFill>
                <a:effectLst>
                  <a:glow rad="101600">
                    <a:schemeClr val="accent2">
                      <a:satMod val="175000"/>
                      <a:alpha val="40000"/>
                    </a:schemeClr>
                  </a:glow>
                  <a:outerShdw blurRad="38100" dist="38100" dir="2700000" algn="tl">
                    <a:srgbClr val="000000">
                      <a:alpha val="43137"/>
                    </a:srgbClr>
                  </a:outerShdw>
                  <a:reflection blurRad="6350" stA="60000" endA="900" endPos="58000" dir="5400000" sy="-100000" algn="bl" rotWithShape="0"/>
                </a:effectLst>
                <a:latin typeface="Algerian" panose="04020705040A02060702" pitchFamily="82" charset="0"/>
              </a:rPr>
              <a:t>Pratique</a:t>
            </a:r>
            <a:r>
              <a:rPr lang="fr-FR" sz="4400" dirty="0">
                <a:solidFill>
                  <a:schemeClr val="accent4">
                    <a:lumMod val="40000"/>
                    <a:lumOff val="60000"/>
                  </a:schemeClr>
                </a:solidFill>
                <a:effectLst>
                  <a:glow rad="101600">
                    <a:schemeClr val="accent2">
                      <a:satMod val="175000"/>
                      <a:alpha val="40000"/>
                    </a:schemeClr>
                  </a:glow>
                </a:effectLst>
                <a:latin typeface="Algerian" panose="04020705040A02060702" pitchFamily="82" charset="0"/>
              </a:rPr>
              <a:t> </a:t>
            </a:r>
          </a:p>
        </p:txBody>
      </p:sp>
      <p:sp>
        <p:nvSpPr>
          <p:cNvPr id="3" name="Sous-titre 2">
            <a:extLst>
              <a:ext uri="{FF2B5EF4-FFF2-40B4-BE49-F238E27FC236}">
                <a16:creationId xmlns:a16="http://schemas.microsoft.com/office/drawing/2014/main" id="{5559BC99-738F-48BF-BAF2-44468C08D771}"/>
              </a:ext>
            </a:extLst>
          </p:cNvPr>
          <p:cNvSpPr>
            <a:spLocks noGrp="1"/>
          </p:cNvSpPr>
          <p:nvPr>
            <p:ph type="subTitle" idx="1"/>
          </p:nvPr>
        </p:nvSpPr>
        <p:spPr>
          <a:xfrm>
            <a:off x="1524000" y="3505200"/>
            <a:ext cx="9144000" cy="692056"/>
          </a:xfrm>
        </p:spPr>
        <p:txBody>
          <a:bodyPr>
            <a:normAutofit lnSpcReduction="10000"/>
          </a:bodyPr>
          <a:lstStyle/>
          <a:p>
            <a:r>
              <a:rPr lang="fr-FR" sz="4400" dirty="0">
                <a:solidFill>
                  <a:schemeClr val="accent4">
                    <a:lumMod val="60000"/>
                    <a:lumOff val="40000"/>
                  </a:schemeClr>
                </a:solidFill>
                <a:effectLst>
                  <a:glow rad="63500">
                    <a:schemeClr val="accent2">
                      <a:satMod val="175000"/>
                      <a:alpha val="40000"/>
                    </a:schemeClr>
                  </a:glow>
                  <a:outerShdw blurRad="38100" dist="38100" dir="2700000" algn="tl">
                    <a:srgbClr val="000000">
                      <a:alpha val="43137"/>
                    </a:srgbClr>
                  </a:outerShdw>
                  <a:reflection blurRad="6350" stA="60000" endA="900" endPos="58000" dir="5400000" sy="-100000" algn="bl" rotWithShape="0"/>
                </a:effectLst>
                <a:latin typeface="Algerian" panose="04020705040A02060702" pitchFamily="82" charset="0"/>
              </a:rPr>
              <a:t>Des systèmes d’exploitation</a:t>
            </a:r>
          </a:p>
        </p:txBody>
      </p:sp>
      <p:sp>
        <p:nvSpPr>
          <p:cNvPr id="6" name="Signe Moins 5">
            <a:extLst>
              <a:ext uri="{FF2B5EF4-FFF2-40B4-BE49-F238E27FC236}">
                <a16:creationId xmlns:a16="http://schemas.microsoft.com/office/drawing/2014/main" id="{370886F8-FC89-497B-B2D0-22A436A84106}"/>
              </a:ext>
            </a:extLst>
          </p:cNvPr>
          <p:cNvSpPr/>
          <p:nvPr/>
        </p:nvSpPr>
        <p:spPr>
          <a:xfrm>
            <a:off x="502024" y="3255961"/>
            <a:ext cx="11187952" cy="249239"/>
          </a:xfrm>
          <a:prstGeom prst="mathMinus">
            <a:avLst>
              <a:gd name="adj1" fmla="val 235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72050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8FA7B58-4B29-9681-30C5-73829443A6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4000"/>
                    </a14:imgEffect>
                    <a14:imgEffect>
                      <a14:brightnessContrast bright="-56000" contras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lphaLcParenR" startAt="4"/>
            </a:pPr>
            <a:r>
              <a:rPr lang="fr-FR"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Compiler et installer les modules</a:t>
            </a:r>
            <a:r>
              <a:rPr lang="fr-FR" dirty="0"/>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2055813"/>
            <a:ext cx="10515600" cy="3639134"/>
          </a:xfrm>
        </p:spPr>
        <p:txBody>
          <a:bodyPr>
            <a:normAutofit/>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Si le système redémarre correctement, on peut installer les modules. Il n'est pas nécessaire de prendre les mêmes précautions pour les modules que pour le noyau. Il suffit donc ici de lancer la commande suivante dans le répertoire contenant le noyau : «</a:t>
            </a:r>
            <a:r>
              <a:rPr lang="fr-FR" b="1" dirty="0">
                <a:solidFill>
                  <a:schemeClr val="bg1"/>
                </a:solidFill>
                <a:latin typeface="Times New Roman" panose="02020603050405020304" pitchFamily="18" charset="0"/>
                <a:cs typeface="Times New Roman" panose="02020603050405020304" pitchFamily="18" charset="0"/>
              </a:rPr>
              <a:t> </a:t>
            </a:r>
            <a:r>
              <a:rPr lang="fr-FR" b="1" dirty="0" err="1">
                <a:solidFill>
                  <a:schemeClr val="bg1"/>
                </a:solidFill>
                <a:latin typeface="Times New Roman" panose="02020603050405020304" pitchFamily="18" charset="0"/>
                <a:cs typeface="Times New Roman" panose="02020603050405020304" pitchFamily="18" charset="0"/>
              </a:rPr>
              <a:t>make</a:t>
            </a:r>
            <a:r>
              <a:rPr lang="fr-FR" b="1" dirty="0">
                <a:solidFill>
                  <a:schemeClr val="bg1"/>
                </a:solidFill>
                <a:latin typeface="Times New Roman" panose="02020603050405020304" pitchFamily="18" charset="0"/>
                <a:cs typeface="Times New Roman" panose="02020603050405020304" pitchFamily="18" charset="0"/>
              </a:rPr>
              <a:t> </a:t>
            </a:r>
            <a:r>
              <a:rPr lang="fr-FR" b="1" dirty="0" err="1">
                <a:solidFill>
                  <a:schemeClr val="bg1"/>
                </a:solidFill>
                <a:latin typeface="Times New Roman" panose="02020603050405020304" pitchFamily="18" charset="0"/>
                <a:cs typeface="Times New Roman" panose="02020603050405020304" pitchFamily="18" charset="0"/>
              </a:rPr>
              <a:t>modules_install</a:t>
            </a:r>
            <a:r>
              <a:rPr lang="fr-FR" b="1" dirty="0">
                <a:solidFill>
                  <a:schemeClr val="bg1"/>
                </a:solidFill>
                <a:latin typeface="Times New Roman" panose="02020603050405020304" pitchFamily="18" charset="0"/>
                <a:cs typeface="Times New Roman" panose="02020603050405020304" pitchFamily="18" charset="0"/>
              </a:rPr>
              <a:t> </a:t>
            </a:r>
            <a:r>
              <a:rPr lang="fr-FR"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45156284"/>
      </p:ext>
    </p:extLst>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FE42015-3D92-E7F1-6AF1-CE7080E62C4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4"/>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Quelques applications du noyau Linux</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055813"/>
            <a:ext cx="10515600" cy="2471363"/>
          </a:xfrm>
        </p:spPr>
        <p:txBody>
          <a:bodyPr>
            <a:normAutofit/>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  Le noyau Linux est utilisé dans plusieurs domaines dont les plus connus sont : la téléphonie, les systèmes embarqués, les superordinateurs, les ordinateurs personnels…</a:t>
            </a:r>
          </a:p>
        </p:txBody>
      </p:sp>
    </p:spTree>
    <p:extLst>
      <p:ext uri="{BB962C8B-B14F-4D97-AF65-F5344CB8AC3E}">
        <p14:creationId xmlns:p14="http://schemas.microsoft.com/office/powerpoint/2010/main" val="150989201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38200" y="2988515"/>
            <a:ext cx="10515600" cy="880969"/>
          </a:xfrm>
        </p:spPr>
        <p:txBody>
          <a:bodyPr>
            <a:normAutofit fontScale="90000"/>
          </a:bodyPr>
          <a:lstStyle/>
          <a:p>
            <a:pPr marL="857250" indent="-857250" algn="ctr">
              <a:buFont typeface="+mj-lt"/>
              <a:buAutoNum type="romanUcPeriod" startAt="2"/>
            </a:pPr>
            <a:r>
              <a:rPr lang="fr-FR" sz="36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INSTALLATION D’ASTERISK AVEC ARCHIVES</a:t>
            </a:r>
          </a:p>
        </p:txBody>
      </p:sp>
    </p:spTree>
    <p:extLst>
      <p:ext uri="{BB962C8B-B14F-4D97-AF65-F5344CB8AC3E}">
        <p14:creationId xmlns:p14="http://schemas.microsoft.com/office/powerpoint/2010/main" val="153151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CB2F43E-A90F-529B-F5E1-EC0793B36A0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Asterisk avec les archives</a:t>
            </a:r>
            <a:r>
              <a:rPr lang="fr-FR" b="1" u="sng" dirty="0">
                <a:solidFill>
                  <a:schemeClr val="accent4">
                    <a:lumMod val="60000"/>
                    <a:lumOff val="40000"/>
                  </a:schemeClr>
                </a:solidFill>
                <a:effectLst>
                  <a:outerShdw blurRad="38100" dist="38100" dir="2700000" algn="tl">
                    <a:srgbClr val="000000">
                      <a:alpha val="43137"/>
                    </a:srgbClr>
                  </a:outerShdw>
                </a:effectLst>
              </a:rPr>
              <a:t> </a:t>
            </a:r>
          </a:p>
        </p:txBody>
      </p:sp>
      <p:sp>
        <p:nvSpPr>
          <p:cNvPr id="7" name="Espace réservé du contenu 6">
            <a:extLst>
              <a:ext uri="{FF2B5EF4-FFF2-40B4-BE49-F238E27FC236}">
                <a16:creationId xmlns:a16="http://schemas.microsoft.com/office/drawing/2014/main" id="{D7583316-F8E1-4988-9C53-D74F0650C2D6}"/>
              </a:ext>
            </a:extLst>
          </p:cNvPr>
          <p:cNvSpPr>
            <a:spLocks noGrp="1"/>
          </p:cNvSpPr>
          <p:nvPr>
            <p:ph idx="1"/>
          </p:nvPr>
        </p:nvSpPr>
        <p:spPr/>
        <p:txBody>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Asterisk est un logiciel open source qui transforme un ordinateur en un commutateur téléphonique privé (PABX). Il constitue un autocommutateur.</a:t>
            </a:r>
          </a:p>
          <a:p>
            <a:pPr marL="0" indent="0" algn="just">
              <a:buNone/>
            </a:pPr>
            <a:r>
              <a:rPr lang="fr-FR" dirty="0">
                <a:solidFill>
                  <a:schemeClr val="bg1"/>
                </a:solidFill>
                <a:latin typeface="Times New Roman" panose="02020603050405020304" pitchFamily="18" charset="0"/>
                <a:cs typeface="Times New Roman" panose="02020603050405020304" pitchFamily="18" charset="0"/>
              </a:rPr>
              <a:t>En outre, en informatique une archive est un fichier compressé qui peut contenir plusieurs fichiers et répertoires. Les archives sont généralement des fichiers portant l'extension «.tar » (format UNIX) ou « .zip » (sous Windows) et ceux-ci sont également souvent compressés.</a:t>
            </a:r>
          </a:p>
        </p:txBody>
      </p:sp>
    </p:spTree>
    <p:extLst>
      <p:ext uri="{BB962C8B-B14F-4D97-AF65-F5344CB8AC3E}">
        <p14:creationId xmlns:p14="http://schemas.microsoft.com/office/powerpoint/2010/main" val="3758305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0BC00C3-922F-47FD-A4A1-51EDF7F323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2"/>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Quelques informations sur Asterisk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4E56A51A-C408-859E-3D3D-AAAEF6EAB9B1}"/>
              </a:ext>
            </a:extLst>
          </p:cNvPr>
          <p:cNvSpPr>
            <a:spLocks noGrp="1"/>
          </p:cNvSpPr>
          <p:nvPr>
            <p:ph idx="1"/>
          </p:nvPr>
        </p:nvSpPr>
        <p:spPr>
          <a:xfrm>
            <a:off x="838200" y="1879413"/>
            <a:ext cx="10515600" cy="4351338"/>
          </a:xfrm>
        </p:spPr>
        <p:txBody>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Asterisk est né en 1999, créé par Mark Spencer, un étudiant de l'université d'Auburn (États-Unis - Alabama). À la recherche d'un commutateur téléphonique privé pour créer un centre de support technique sur Linux, il est dissuadé par les tarifs trop élevés des solutions existantes, et décide de se créer son propre routeur d'appels sous Linux, le ‘’PBX Asterisk’’. Ce commutateur est extensible par des scripts ou des modules en langage Perl, C, Python, PHP, et Ruby. De plus, Il permet entre autres, la messagerie vocale, les files d'attente, les agents d'appels, les musiques d'attente, les mises en garde d'appels et la distribution des appels.</a:t>
            </a:r>
          </a:p>
        </p:txBody>
      </p:sp>
    </p:spTree>
    <p:extLst>
      <p:ext uri="{BB962C8B-B14F-4D97-AF65-F5344CB8AC3E}">
        <p14:creationId xmlns:p14="http://schemas.microsoft.com/office/powerpoint/2010/main" val="345951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0BC00C3-922F-47FD-A4A1-51EDF7F323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algn="ct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860DD54A-5CF6-6D6B-C6BE-E6C82D9A2916}"/>
              </a:ext>
            </a:extLst>
          </p:cNvPr>
          <p:cNvSpPr>
            <a:spLocks noGrp="1"/>
          </p:cNvSpPr>
          <p:nvPr>
            <p:ph idx="1"/>
          </p:nvPr>
        </p:nvSpPr>
        <p:spPr>
          <a:xfrm>
            <a:off x="838200" y="1353671"/>
            <a:ext cx="10515600" cy="4823292"/>
          </a:xfrm>
        </p:spPr>
        <p:txBody>
          <a:bodyPr>
            <a:normAutofit/>
          </a:bodyPr>
          <a:lstStyle/>
          <a:p>
            <a:pPr algn="just">
              <a:spcAft>
                <a:spcPts val="1200"/>
              </a:spcAft>
            </a:pPr>
            <a:r>
              <a:rPr lang="fr-FR" dirty="0">
                <a:solidFill>
                  <a:schemeClr val="bg1"/>
                </a:solidFill>
                <a:latin typeface="Times New Roman" panose="02020603050405020304" pitchFamily="18" charset="0"/>
                <a:cs typeface="Times New Roman" panose="02020603050405020304" pitchFamily="18" charset="0"/>
              </a:rPr>
              <a:t> </a:t>
            </a:r>
            <a:r>
              <a:rPr lang="fr-FR" b="1" dirty="0">
                <a:solidFill>
                  <a:schemeClr val="bg1"/>
                </a:solidFill>
                <a:latin typeface="Times New Roman" panose="02020603050405020304" pitchFamily="18" charset="0"/>
                <a:cs typeface="Times New Roman" panose="02020603050405020304" pitchFamily="18" charset="0"/>
              </a:rPr>
              <a:t>Avantages de la téléphonie sous Asterisk </a:t>
            </a:r>
            <a:r>
              <a:rPr lang="fr-FR" dirty="0">
                <a:solidFill>
                  <a:schemeClr val="bg1"/>
                </a:solidFill>
                <a:latin typeface="Times New Roman" panose="02020603050405020304" pitchFamily="18" charset="0"/>
                <a:cs typeface="Times New Roman" panose="02020603050405020304" pitchFamily="18" charset="0"/>
              </a:rPr>
              <a:t>: Parce que le logiciel d’Asterisk est open source, Asterisk peut fondamentalement être adapté à des besoins propres. Il permet également la connexion de lignes téléphoniques analogiques via des passerelles adaptées, de sorte que même les appareils plus anciens peuvent continuer à être utilisés.</a:t>
            </a:r>
          </a:p>
          <a:p>
            <a:pPr algn="just"/>
            <a:r>
              <a:rPr lang="fr-FR" dirty="0">
                <a:solidFill>
                  <a:schemeClr val="bg1"/>
                </a:solidFill>
                <a:latin typeface="Times New Roman" panose="02020603050405020304" pitchFamily="18" charset="0"/>
                <a:cs typeface="Times New Roman" panose="02020603050405020304" pitchFamily="18" charset="0"/>
              </a:rPr>
              <a:t> </a:t>
            </a:r>
            <a:r>
              <a:rPr lang="fr-FR" b="1" dirty="0">
                <a:solidFill>
                  <a:schemeClr val="bg1"/>
                </a:solidFill>
                <a:latin typeface="Times New Roman" panose="02020603050405020304" pitchFamily="18" charset="0"/>
                <a:cs typeface="Times New Roman" panose="02020603050405020304" pitchFamily="18" charset="0"/>
              </a:rPr>
              <a:t>Inconvénients de Asterisk </a:t>
            </a:r>
            <a:r>
              <a:rPr lang="fr-FR" dirty="0">
                <a:solidFill>
                  <a:schemeClr val="bg1"/>
                </a:solidFill>
                <a:latin typeface="Times New Roman" panose="02020603050405020304" pitchFamily="18" charset="0"/>
                <a:cs typeface="Times New Roman" panose="02020603050405020304" pitchFamily="18" charset="0"/>
              </a:rPr>
              <a:t>: Le principal inconvénient est celui de la qualité de service. En effet, la voix est une application 'temps réel' et nécessite donc la mise en place de mécanismes de QoS (méthode </a:t>
            </a:r>
            <a:r>
              <a:rPr lang="fr-FR" dirty="0" err="1">
                <a:solidFill>
                  <a:schemeClr val="bg1"/>
                </a:solidFill>
                <a:latin typeface="Times New Roman" panose="02020603050405020304" pitchFamily="18" charset="0"/>
                <a:cs typeface="Times New Roman" panose="02020603050405020304" pitchFamily="18" charset="0"/>
              </a:rPr>
              <a:t>Diffserv</a:t>
            </a:r>
            <a:r>
              <a:rPr lang="fr-FR" dirty="0">
                <a:solidFill>
                  <a:schemeClr val="bg1"/>
                </a:solidFill>
                <a:latin typeface="Times New Roman" panose="02020603050405020304" pitchFamily="18" charset="0"/>
                <a:cs typeface="Times New Roman" panose="02020603050405020304" pitchFamily="18" charset="0"/>
              </a:rPr>
              <a:t>, etc.) afin de prioriser les flux sensibles (la voix dans notre cas) et transporter les autres flux en 'best effort'.</a:t>
            </a:r>
          </a:p>
        </p:txBody>
      </p:sp>
    </p:spTree>
    <p:extLst>
      <p:ext uri="{BB962C8B-B14F-4D97-AF65-F5344CB8AC3E}">
        <p14:creationId xmlns:p14="http://schemas.microsoft.com/office/powerpoint/2010/main" val="3814160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52C78D0-B539-4A85-A8D8-2F7119C3D6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rabicParenR"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Solution à l’installation d’Asterisk </a:t>
            </a:r>
            <a:r>
              <a:rPr lang="fr-FR" dirty="0">
                <a:solidFill>
                  <a:schemeClr val="accent4">
                    <a:lumMod val="60000"/>
                    <a:lumOff val="40000"/>
                  </a:schemeClr>
                </a:solidFill>
              </a:rPr>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2294965"/>
            <a:ext cx="10515600" cy="2761129"/>
          </a:xfrm>
        </p:spPr>
        <p:txBody>
          <a:bodyPr/>
          <a:lstStyle/>
          <a:p>
            <a:pPr marL="0" indent="0" algn="ctr">
              <a:buNone/>
            </a:pPr>
            <a:r>
              <a:rPr lang="fr-FR" dirty="0">
                <a:solidFill>
                  <a:schemeClr val="bg1"/>
                </a:solidFill>
                <a:latin typeface="Times New Roman" panose="02020603050405020304" pitchFamily="18" charset="0"/>
                <a:cs typeface="Times New Roman" panose="02020603050405020304" pitchFamily="18" charset="0"/>
              </a:rPr>
              <a:t>Pour installer Asterisk sur Linux notamment Ubuntu ou Debian, il suffit de suivre les étapes suivantes : </a:t>
            </a:r>
          </a:p>
        </p:txBody>
      </p:sp>
    </p:spTree>
    <p:extLst>
      <p:ext uri="{BB962C8B-B14F-4D97-AF65-F5344CB8AC3E}">
        <p14:creationId xmlns:p14="http://schemas.microsoft.com/office/powerpoint/2010/main" val="1768791757"/>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587188" y="379786"/>
            <a:ext cx="10515600" cy="880969"/>
          </a:xfrm>
        </p:spPr>
        <p:txBody>
          <a:bodyPr>
            <a:normAutofit/>
          </a:bodyPr>
          <a:lstStyle/>
          <a:p>
            <a:pPr marL="742950" indent="-742950" algn="ctr">
              <a:buFont typeface="+mj-lt"/>
              <a:buAutoNum type="alphaLcParenR"/>
            </a:pPr>
            <a:r>
              <a:rPr lang="fr-FR" sz="3600" b="1" u="sng"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Préparation à l’installation</a:t>
            </a:r>
          </a:p>
        </p:txBody>
      </p:sp>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646330"/>
            <a:ext cx="10515600" cy="4628964"/>
          </a:xfrm>
        </p:spPr>
        <p:txBody>
          <a:bodyPr>
            <a:normAutofit/>
          </a:bodyPr>
          <a:lstStyle/>
          <a:p>
            <a:pPr fontAlgn="base">
              <a:lnSpc>
                <a:spcPct val="107000"/>
              </a:lnSpc>
            </a:pPr>
            <a:r>
              <a:rPr lang="fr-FR" dirty="0">
                <a:effectLst/>
                <a:latin typeface="Times New Roman" panose="02020603050405020304" pitchFamily="18" charset="0"/>
                <a:ea typeface="Calibri" panose="020F0502020204030204" pitchFamily="34" charset="0"/>
              </a:rPr>
              <a:t>On commence par mettre à jour notre distribution et installer les dépendances nécessaires à la compilation d’Asterisk (fuseau horaire, date et heure correctes…). </a:t>
            </a:r>
            <a:r>
              <a:rPr lang="fr-FR" dirty="0">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rPr>
              <a:t>A</a:t>
            </a:r>
          </a:p>
          <a:p>
            <a:pPr marL="342900" lvl="0" indent="-342900" fontAlgn="base">
              <a:lnSpc>
                <a:spcPct val="107000"/>
              </a:lnSpc>
              <a:buFont typeface="Wingdings" panose="05000000000000000000" pitchFamily="2" charset="2"/>
              <a:buChar char=""/>
            </a:pPr>
            <a:r>
              <a:rPr lang="fr-FR" dirty="0" err="1">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rPr>
              <a:t>pt-get</a:t>
            </a:r>
            <a:r>
              <a:rPr lang="fr-FR" dirty="0">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rPr>
              <a:t> update &amp;&amp; apt-get</a:t>
            </a:r>
            <a:endParaRPr lang="fr-FR" dirty="0">
              <a:effectLst/>
              <a:latin typeface="Times New Roman" panose="02020603050405020304" pitchFamily="18" charset="0"/>
              <a:ea typeface="Calibri" panose="020F0502020204030204" pitchFamily="34" charset="0"/>
            </a:endParaRPr>
          </a:p>
          <a:p>
            <a:pPr marL="0" indent="0">
              <a:buNone/>
            </a:pP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 Puis on crée un dossier où nous allons placer les sources d’Asterisk (exemple de répertoire : downloads)</a:t>
            </a:r>
          </a:p>
          <a:p>
            <a:pPr marL="0" indent="0">
              <a:buNone/>
            </a:pPr>
            <a:endParaRPr lang="fr-FR"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369B27F4-2646-3576-4AC9-D3979C3CE9AE}"/>
              </a:ext>
            </a:extLst>
          </p:cNvPr>
          <p:cNvPicPr>
            <a:picLocks noChangeAspect="1"/>
          </p:cNvPicPr>
          <p:nvPr/>
        </p:nvPicPr>
        <p:blipFill>
          <a:blip r:embed="rId2"/>
          <a:stretch>
            <a:fillRect/>
          </a:stretch>
        </p:blipFill>
        <p:spPr>
          <a:xfrm>
            <a:off x="1290918" y="2912183"/>
            <a:ext cx="8570258" cy="1157793"/>
          </a:xfrm>
          <a:prstGeom prst="rect">
            <a:avLst/>
          </a:prstGeom>
        </p:spPr>
      </p:pic>
      <p:pic>
        <p:nvPicPr>
          <p:cNvPr id="9" name="Image 8">
            <a:extLst>
              <a:ext uri="{FF2B5EF4-FFF2-40B4-BE49-F238E27FC236}">
                <a16:creationId xmlns:a16="http://schemas.microsoft.com/office/drawing/2014/main" id="{107F00EF-89D3-7DED-11C4-3530F5C09C55}"/>
              </a:ext>
            </a:extLst>
          </p:cNvPr>
          <p:cNvPicPr>
            <a:picLocks noChangeAspect="1"/>
          </p:cNvPicPr>
          <p:nvPr/>
        </p:nvPicPr>
        <p:blipFill>
          <a:blip r:embed="rId3"/>
          <a:stretch>
            <a:fillRect/>
          </a:stretch>
        </p:blipFill>
        <p:spPr>
          <a:xfrm>
            <a:off x="1192306" y="5211670"/>
            <a:ext cx="6661672" cy="693832"/>
          </a:xfrm>
          <a:prstGeom prst="rect">
            <a:avLst/>
          </a:prstGeom>
        </p:spPr>
      </p:pic>
    </p:spTree>
    <p:extLst>
      <p:ext uri="{BB962C8B-B14F-4D97-AF65-F5344CB8AC3E}">
        <p14:creationId xmlns:p14="http://schemas.microsoft.com/office/powerpoint/2010/main" val="52447629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587188" y="379786"/>
            <a:ext cx="10515600" cy="880969"/>
          </a:xfrm>
        </p:spPr>
        <p:txBody>
          <a:bodyPr>
            <a:normAutofit/>
          </a:bodyPr>
          <a:lstStyle/>
          <a:p>
            <a:pPr marL="742950" indent="-742950" algn="ctr">
              <a:buFont typeface="+mj-lt"/>
              <a:buAutoNum type="alphaLcParenR" startAt="2"/>
            </a:pPr>
            <a:r>
              <a:rPr lang="fr-FR" sz="3600" b="1" u="sng"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L’installation</a:t>
            </a:r>
          </a:p>
        </p:txBody>
      </p:sp>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646330"/>
            <a:ext cx="10515600" cy="4628964"/>
          </a:xfrm>
        </p:spPr>
        <p:txBody>
          <a:bodyPr>
            <a:normAutofit/>
          </a:bodyPr>
          <a:lstStyle/>
          <a:p>
            <a:pPr marL="514350" indent="-514350" fontAlgn="base">
              <a:lnSpc>
                <a:spcPct val="107000"/>
              </a:lnSpc>
              <a:buFont typeface="+mj-lt"/>
              <a:buAutoNum type="arabicPeriod"/>
            </a:pPr>
            <a:r>
              <a:rPr lang="fr-FR" dirty="0">
                <a:effectLst/>
                <a:latin typeface="Times New Roman" panose="02020603050405020304" pitchFamily="18" charset="0"/>
                <a:ea typeface="Calibri" panose="020F0502020204030204" pitchFamily="34" charset="0"/>
              </a:rPr>
              <a:t>Téléchargez, compilez et installez le paquet DAHDI.</a:t>
            </a: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1CB5A546-A70E-D718-3755-A8699B20FFB9}"/>
              </a:ext>
            </a:extLst>
          </p:cNvPr>
          <p:cNvPicPr>
            <a:picLocks noChangeAspect="1"/>
          </p:cNvPicPr>
          <p:nvPr/>
        </p:nvPicPr>
        <p:blipFill>
          <a:blip r:embed="rId2"/>
          <a:stretch>
            <a:fillRect/>
          </a:stretch>
        </p:blipFill>
        <p:spPr>
          <a:xfrm>
            <a:off x="1074821" y="2415129"/>
            <a:ext cx="9368590" cy="3504407"/>
          </a:xfrm>
          <a:prstGeom prst="rect">
            <a:avLst/>
          </a:prstGeom>
        </p:spPr>
      </p:pic>
    </p:spTree>
    <p:extLst>
      <p:ext uri="{BB962C8B-B14F-4D97-AF65-F5344CB8AC3E}">
        <p14:creationId xmlns:p14="http://schemas.microsoft.com/office/powerpoint/2010/main" val="3218273411"/>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235243"/>
            <a:ext cx="10515600" cy="5040052"/>
          </a:xfrm>
        </p:spPr>
        <p:txBody>
          <a:bodyPr>
            <a:normAutofit/>
          </a:bodyPr>
          <a:lstStyle/>
          <a:p>
            <a:pPr marL="0" indent="0">
              <a:buNone/>
            </a:pPr>
            <a:r>
              <a:rPr lang="fr-FR" dirty="0">
                <a:latin typeface="Times New Roman" panose="02020603050405020304" pitchFamily="18" charset="0"/>
                <a:ea typeface="Calibri" panose="020F0502020204030204" pitchFamily="34" charset="0"/>
              </a:rPr>
              <a:t>2.  </a:t>
            </a:r>
            <a:r>
              <a:rPr lang="fr-FR" dirty="0">
                <a:effectLst/>
                <a:latin typeface="Times New Roman" panose="02020603050405020304" pitchFamily="18" charset="0"/>
              </a:rPr>
              <a:t>Téléchargez, compilez et installez le paquet LIBPRI</a:t>
            </a:r>
            <a:r>
              <a:rPr lang="fr-FR" dirty="0">
                <a:solidFill>
                  <a:srgbClr val="747474"/>
                </a:solidFill>
                <a:effectLst/>
                <a:latin typeface="Raleway" pitchFamily="2" charset="0"/>
                <a:ea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 cd /downloads</a:t>
            </a: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 </a:t>
            </a:r>
            <a:r>
              <a:rPr lang="fr-FR" dirty="0" err="1">
                <a:solidFill>
                  <a:schemeClr val="bg1"/>
                </a:solidFill>
                <a:highlight>
                  <a:srgbClr val="000000"/>
                </a:highlight>
                <a:latin typeface="Times New Roman" panose="02020603050405020304" pitchFamily="18" charset="0"/>
                <a:cs typeface="Times New Roman" panose="02020603050405020304" pitchFamily="18" charset="0"/>
              </a:rPr>
              <a:t>wget</a:t>
            </a:r>
            <a:r>
              <a:rPr lang="fr-FR" dirty="0">
                <a:solidFill>
                  <a:schemeClr val="bg1"/>
                </a:solidFill>
                <a:highlight>
                  <a:srgbClr val="000000"/>
                </a:highlight>
                <a:latin typeface="Times New Roman" panose="02020603050405020304" pitchFamily="18" charset="0"/>
                <a:cs typeface="Times New Roman" panose="02020603050405020304" pitchFamily="18" charset="0"/>
              </a:rPr>
              <a:t> http://downloads.asterisk.org/pub/telephony/libpri/libpri-current.tar.gz</a:t>
            </a: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 tar -</a:t>
            </a:r>
            <a:r>
              <a:rPr lang="fr-FR" dirty="0" err="1">
                <a:solidFill>
                  <a:schemeClr val="bg1"/>
                </a:solidFill>
                <a:highlight>
                  <a:srgbClr val="000000"/>
                </a:highlight>
                <a:latin typeface="Times New Roman" panose="02020603050405020304" pitchFamily="18" charset="0"/>
                <a:cs typeface="Times New Roman" panose="02020603050405020304" pitchFamily="18" charset="0"/>
              </a:rPr>
              <a:t>zxvf</a:t>
            </a:r>
            <a:r>
              <a:rPr lang="fr-FR" dirty="0">
                <a:solidFill>
                  <a:schemeClr val="bg1"/>
                </a:solidFill>
                <a:highlight>
                  <a:srgbClr val="000000"/>
                </a:highlight>
                <a:latin typeface="Times New Roman" panose="02020603050405020304" pitchFamily="18" charset="0"/>
                <a:cs typeface="Times New Roman" panose="02020603050405020304" pitchFamily="18" charset="0"/>
              </a:rPr>
              <a:t> libpri-current.tar.gz</a:t>
            </a: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 cd libpri-1.6.0 </a:t>
            </a: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a:t>
            </a:r>
            <a:r>
              <a:rPr lang="fr-FR" dirty="0" err="1">
                <a:solidFill>
                  <a:schemeClr val="bg1"/>
                </a:solidFill>
                <a:highlight>
                  <a:srgbClr val="000000"/>
                </a:highlight>
                <a:latin typeface="Times New Roman" panose="02020603050405020304" pitchFamily="18" charset="0"/>
                <a:cs typeface="Times New Roman" panose="02020603050405020304" pitchFamily="18" charset="0"/>
              </a:rPr>
              <a:t>make</a:t>
            </a:r>
            <a:r>
              <a:rPr lang="fr-FR" dirty="0">
                <a:solidFill>
                  <a:schemeClr val="bg1"/>
                </a:solidFill>
                <a:highlight>
                  <a:srgbClr val="000000"/>
                </a:highlight>
                <a:latin typeface="Times New Roman" panose="02020603050405020304" pitchFamily="18" charset="0"/>
                <a:cs typeface="Times New Roman" panose="02020603050405020304" pitchFamily="18" charset="0"/>
              </a:rPr>
              <a:t> all</a:t>
            </a:r>
          </a:p>
          <a:p>
            <a:pPr marL="0" indent="0">
              <a:buNone/>
            </a:pPr>
            <a:r>
              <a:rPr lang="fr-FR" dirty="0">
                <a:solidFill>
                  <a:schemeClr val="bg1"/>
                </a:solidFill>
                <a:highlight>
                  <a:srgbClr val="000000"/>
                </a:highlight>
                <a:latin typeface="Times New Roman" panose="02020603050405020304" pitchFamily="18" charset="0"/>
                <a:cs typeface="Times New Roman" panose="02020603050405020304" pitchFamily="18" charset="0"/>
              </a:rPr>
              <a:t># </a:t>
            </a:r>
            <a:r>
              <a:rPr lang="fr-FR" dirty="0" err="1">
                <a:solidFill>
                  <a:schemeClr val="bg1"/>
                </a:solidFill>
                <a:highlight>
                  <a:srgbClr val="000000"/>
                </a:highlight>
                <a:latin typeface="Times New Roman" panose="02020603050405020304" pitchFamily="18" charset="0"/>
                <a:cs typeface="Times New Roman" panose="02020603050405020304" pitchFamily="18" charset="0"/>
              </a:rPr>
              <a:t>make</a:t>
            </a:r>
            <a:r>
              <a:rPr lang="fr-FR" dirty="0">
                <a:solidFill>
                  <a:schemeClr val="bg1"/>
                </a:solidFill>
                <a:highlight>
                  <a:srgbClr val="000000"/>
                </a:highlight>
                <a:latin typeface="Times New Roman" panose="02020603050405020304" pitchFamily="18" charset="0"/>
                <a:cs typeface="Times New Roman" panose="02020603050405020304" pitchFamily="18" charset="0"/>
              </a:rPr>
              <a:t> </a:t>
            </a:r>
            <a:r>
              <a:rPr lang="fr-FR" dirty="0" err="1">
                <a:solidFill>
                  <a:schemeClr val="bg1"/>
                </a:solidFill>
                <a:highlight>
                  <a:srgbClr val="000000"/>
                </a:highlight>
                <a:latin typeface="Times New Roman" panose="02020603050405020304" pitchFamily="18" charset="0"/>
                <a:cs typeface="Times New Roman" panose="02020603050405020304" pitchFamily="18" charset="0"/>
              </a:rPr>
              <a:t>install</a:t>
            </a: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37917"/>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65094" y="607172"/>
            <a:ext cx="10242177" cy="880969"/>
          </a:xfrm>
        </p:spPr>
        <p:txBody>
          <a:bodyPr>
            <a:normAutofit/>
          </a:bodyPr>
          <a:lstStyle/>
          <a:p>
            <a:pPr algn="ctr"/>
            <a:r>
              <a:rPr lang="fr-FR" sz="3600"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Avec la participation de :  </a:t>
            </a:r>
          </a:p>
        </p:txBody>
      </p:sp>
      <p:sp>
        <p:nvSpPr>
          <p:cNvPr id="7" name="Espace réservé du contenu 6">
            <a:extLst>
              <a:ext uri="{FF2B5EF4-FFF2-40B4-BE49-F238E27FC236}">
                <a16:creationId xmlns:a16="http://schemas.microsoft.com/office/drawing/2014/main" id="{F66BCF6A-78B6-43F6-A9B6-E6F2F7AB5988}"/>
              </a:ext>
            </a:extLst>
          </p:cNvPr>
          <p:cNvSpPr>
            <a:spLocks noGrp="1"/>
          </p:cNvSpPr>
          <p:nvPr>
            <p:ph idx="1"/>
          </p:nvPr>
        </p:nvSpPr>
        <p:spPr>
          <a:xfrm>
            <a:off x="1138517" y="1766049"/>
            <a:ext cx="9968754" cy="4287556"/>
          </a:xfrm>
        </p:spPr>
        <p:txBody>
          <a:bodyPr>
            <a:normAutofit fontScale="92500" lnSpcReduction="20000"/>
          </a:bodyPr>
          <a:lstStyle/>
          <a:p>
            <a:pPr>
              <a:lnSpc>
                <a:spcPct val="150000"/>
              </a:lnSpc>
              <a:buFont typeface="Wingdings" panose="05000000000000000000" pitchFamily="2" charset="2"/>
              <a:buChar char="v"/>
            </a:pPr>
            <a:r>
              <a:rPr lang="fr-FR" sz="2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Mountagha Abou DIA</a:t>
            </a:r>
          </a:p>
          <a:p>
            <a:pPr>
              <a:lnSpc>
                <a:spcPct val="150000"/>
              </a:lnSpc>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Okana Gildas MANDOU</a:t>
            </a:r>
          </a:p>
          <a:p>
            <a:pPr>
              <a:lnSpc>
                <a:spcPct val="150000"/>
              </a:lnSpc>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Franck-Ba MABUILA NKOUNGA</a:t>
            </a:r>
          </a:p>
          <a:p>
            <a:pPr>
              <a:lnSpc>
                <a:spcPct val="150000"/>
              </a:lnSpc>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Kokou Godwin TCHAKPANA</a:t>
            </a:r>
          </a:p>
          <a:p>
            <a:pPr>
              <a:lnSpc>
                <a:spcPct val="150000"/>
              </a:lnSpc>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fr-FR" sz="3000" dirty="0" err="1">
                <a:solidFill>
                  <a:schemeClr val="accent4">
                    <a:lumMod val="40000"/>
                    <a:lumOff val="60000"/>
                  </a:schemeClr>
                </a:solidFill>
                <a:latin typeface="Times New Roman" panose="02020603050405020304" pitchFamily="18" charset="0"/>
                <a:cs typeface="Times New Roman" panose="02020603050405020304" pitchFamily="18" charset="0"/>
              </a:rPr>
              <a:t>Modou</a:t>
            </a: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DELL</a:t>
            </a:r>
          </a:p>
          <a:p>
            <a:pPr>
              <a:lnSpc>
                <a:spcPct val="150000"/>
              </a:lnSpc>
              <a:buFont typeface="Wingdings" panose="05000000000000000000" pitchFamily="2" charset="2"/>
              <a:buChar char="v"/>
            </a:pP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Abdelaziz </a:t>
            </a:r>
            <a:r>
              <a:rPr lang="fr-FR" sz="3000" dirty="0" err="1">
                <a:solidFill>
                  <a:schemeClr val="accent4">
                    <a:lumMod val="40000"/>
                    <a:lumOff val="60000"/>
                  </a:schemeClr>
                </a:solidFill>
                <a:latin typeface="Times New Roman" panose="02020603050405020304" pitchFamily="18" charset="0"/>
                <a:cs typeface="Times New Roman" panose="02020603050405020304" pitchFamily="18" charset="0"/>
              </a:rPr>
              <a:t>Abderahmane</a:t>
            </a:r>
            <a:r>
              <a:rPr lang="fr-FR" sz="3000" dirty="0">
                <a:solidFill>
                  <a:schemeClr val="accent4">
                    <a:lumMod val="40000"/>
                    <a:lumOff val="60000"/>
                  </a:schemeClr>
                </a:solidFill>
                <a:latin typeface="Times New Roman" panose="02020603050405020304" pitchFamily="18" charset="0"/>
                <a:cs typeface="Times New Roman" panose="02020603050405020304" pitchFamily="18" charset="0"/>
              </a:rPr>
              <a:t> CHATE</a:t>
            </a: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fr-FR" sz="3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1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235243"/>
            <a:ext cx="10515600" cy="5040052"/>
          </a:xfrm>
        </p:spPr>
        <p:txBody>
          <a:bodyPr>
            <a:normAutofit/>
          </a:bodyPr>
          <a:lstStyle/>
          <a:p>
            <a:pPr marL="0" indent="0">
              <a:buNone/>
            </a:pPr>
            <a:r>
              <a:rPr lang="fr-FR" dirty="0">
                <a:latin typeface="Times New Roman" panose="02020603050405020304" pitchFamily="18" charset="0"/>
                <a:ea typeface="Calibri" panose="020F0502020204030204" pitchFamily="34" charset="0"/>
              </a:rPr>
              <a:t>3. Téléchargez le logiciel Asterisk et installez les paquets requis.</a:t>
            </a: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15218210-A15D-48D6-BB4A-5811EF6F58BC}"/>
              </a:ext>
            </a:extLst>
          </p:cNvPr>
          <p:cNvPicPr>
            <a:picLocks noChangeAspect="1"/>
          </p:cNvPicPr>
          <p:nvPr/>
        </p:nvPicPr>
        <p:blipFill>
          <a:blip r:embed="rId2"/>
          <a:stretch>
            <a:fillRect/>
          </a:stretch>
        </p:blipFill>
        <p:spPr>
          <a:xfrm>
            <a:off x="838199" y="2042159"/>
            <a:ext cx="9974179" cy="3909461"/>
          </a:xfrm>
          <a:prstGeom prst="rect">
            <a:avLst/>
          </a:prstGeom>
        </p:spPr>
      </p:pic>
    </p:spTree>
    <p:extLst>
      <p:ext uri="{BB962C8B-B14F-4D97-AF65-F5344CB8AC3E}">
        <p14:creationId xmlns:p14="http://schemas.microsoft.com/office/powerpoint/2010/main" val="3848146880"/>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235243"/>
            <a:ext cx="10515600" cy="5040052"/>
          </a:xfrm>
        </p:spPr>
        <p:txBody>
          <a:bodyPr>
            <a:normAutofit/>
          </a:bodyPr>
          <a:lstStyle/>
          <a:p>
            <a:pPr marL="0" indent="0">
              <a:buNone/>
            </a:pPr>
            <a:r>
              <a:rPr lang="fr-FR" dirty="0">
                <a:latin typeface="Times New Roman" panose="02020603050405020304" pitchFamily="18" charset="0"/>
                <a:ea typeface="Calibri" panose="020F0502020204030204" pitchFamily="34" charset="0"/>
              </a:rPr>
              <a:t>4. Compilez et installez le logiciel ASTERISK.</a:t>
            </a: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7F027830-29FD-CF6C-31D6-79F6DA7EB1CA}"/>
              </a:ext>
            </a:extLst>
          </p:cNvPr>
          <p:cNvPicPr>
            <a:picLocks noChangeAspect="1"/>
          </p:cNvPicPr>
          <p:nvPr/>
        </p:nvPicPr>
        <p:blipFill>
          <a:blip r:embed="rId2"/>
          <a:stretch>
            <a:fillRect/>
          </a:stretch>
        </p:blipFill>
        <p:spPr>
          <a:xfrm>
            <a:off x="838200" y="2053389"/>
            <a:ext cx="8931442" cy="3192379"/>
          </a:xfrm>
          <a:prstGeom prst="rect">
            <a:avLst/>
          </a:prstGeom>
        </p:spPr>
      </p:pic>
    </p:spTree>
    <p:extLst>
      <p:ext uri="{BB962C8B-B14F-4D97-AF65-F5344CB8AC3E}">
        <p14:creationId xmlns:p14="http://schemas.microsoft.com/office/powerpoint/2010/main" val="4239844394"/>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780256" y="770022"/>
            <a:ext cx="10515600" cy="5040052"/>
          </a:xfrm>
        </p:spPr>
        <p:txBody>
          <a:bodyPr>
            <a:normAutofit/>
          </a:bodyPr>
          <a:lstStyle/>
          <a:p>
            <a:pPr marL="0" indent="0">
              <a:buNone/>
            </a:pPr>
            <a:r>
              <a:rPr lang="fr-FR" dirty="0">
                <a:latin typeface="Times New Roman" panose="02020603050405020304" pitchFamily="18" charset="0"/>
                <a:ea typeface="Calibri" panose="020F0502020204030204" pitchFamily="34" charset="0"/>
              </a:rPr>
              <a:t>4. </a:t>
            </a:r>
            <a:r>
              <a:rPr lang="fr-FR" dirty="0">
                <a:effectLst/>
                <a:latin typeface="Times New Roman" panose="02020603050405020304" pitchFamily="18" charset="0"/>
                <a:ea typeface="Calibri" panose="020F0502020204030204" pitchFamily="34" charset="0"/>
              </a:rPr>
              <a:t>Utilisez les commandes suivantes pour installer les exemples de fichiers de configuration :</a:t>
            </a:r>
          </a:p>
          <a:p>
            <a:pPr marL="0" indent="0">
              <a:buNone/>
            </a:pPr>
            <a:endParaRPr lang="fr-FR" dirty="0">
              <a:latin typeface="Times New Roman" panose="02020603050405020304" pitchFamily="18" charset="0"/>
              <a:ea typeface="Calibri" panose="020F0502020204030204" pitchFamily="34" charset="0"/>
            </a:endParaRPr>
          </a:p>
          <a:p>
            <a:pPr marL="0" indent="0">
              <a:buNone/>
            </a:pPr>
            <a:endParaRPr lang="fr-FR" dirty="0">
              <a:latin typeface="Times New Roman" panose="02020603050405020304" pitchFamily="18" charset="0"/>
              <a:ea typeface="Calibri" panose="020F0502020204030204" pitchFamily="34" charset="0"/>
            </a:endParaRPr>
          </a:p>
          <a:p>
            <a:pPr marL="0" indent="0">
              <a:buNone/>
            </a:pPr>
            <a:endParaRPr lang="fr-FR" dirty="0">
              <a:latin typeface="Times New Roman" panose="02020603050405020304" pitchFamily="18" charset="0"/>
              <a:ea typeface="Calibri" panose="020F0502020204030204" pitchFamily="34" charset="0"/>
            </a:endParaRPr>
          </a:p>
          <a:p>
            <a:pPr marL="0" indent="0">
              <a:buNone/>
            </a:pPr>
            <a:r>
              <a:rPr lang="fr-FR" dirty="0">
                <a:latin typeface="Times New Roman" panose="02020603050405020304" pitchFamily="18" charset="0"/>
                <a:ea typeface="Calibri" panose="020F0502020204030204" pitchFamily="34" charset="0"/>
              </a:rPr>
              <a:t>5. Utilisez les commandes suivantes pour installer les fichiers de configuration :</a:t>
            </a:r>
          </a:p>
          <a:p>
            <a:pPr marL="0" indent="0">
              <a:buNone/>
            </a:pPr>
            <a:r>
              <a:rPr lang="fr-FR" dirty="0">
                <a:latin typeface="Times New Roman" panose="02020603050405020304" pitchFamily="18" charset="0"/>
                <a:ea typeface="Calibri" panose="020F0502020204030204" pitchFamily="34" charset="0"/>
              </a:rPr>
              <a:t> </a:t>
            </a: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49504B02-9E85-8CCC-38F7-5C4308C5CF85}"/>
              </a:ext>
            </a:extLst>
          </p:cNvPr>
          <p:cNvPicPr>
            <a:picLocks noChangeAspect="1"/>
          </p:cNvPicPr>
          <p:nvPr/>
        </p:nvPicPr>
        <p:blipFill>
          <a:blip r:embed="rId2"/>
          <a:stretch>
            <a:fillRect/>
          </a:stretch>
        </p:blipFill>
        <p:spPr>
          <a:xfrm>
            <a:off x="309612" y="1947511"/>
            <a:ext cx="10588784" cy="795689"/>
          </a:xfrm>
          <a:prstGeom prst="rect">
            <a:avLst/>
          </a:prstGeom>
        </p:spPr>
      </p:pic>
      <p:pic>
        <p:nvPicPr>
          <p:cNvPr id="7" name="Image 6">
            <a:extLst>
              <a:ext uri="{FF2B5EF4-FFF2-40B4-BE49-F238E27FC236}">
                <a16:creationId xmlns:a16="http://schemas.microsoft.com/office/drawing/2014/main" id="{8703B38F-63F8-850E-D7A2-FEB2B94CDFC6}"/>
              </a:ext>
            </a:extLst>
          </p:cNvPr>
          <p:cNvPicPr>
            <a:picLocks noChangeAspect="1"/>
          </p:cNvPicPr>
          <p:nvPr/>
        </p:nvPicPr>
        <p:blipFill>
          <a:blip r:embed="rId3"/>
          <a:stretch>
            <a:fillRect/>
          </a:stretch>
        </p:blipFill>
        <p:spPr>
          <a:xfrm>
            <a:off x="309612" y="4332171"/>
            <a:ext cx="9833739" cy="1477903"/>
          </a:xfrm>
          <a:prstGeom prst="rect">
            <a:avLst/>
          </a:prstGeom>
        </p:spPr>
      </p:pic>
    </p:spTree>
    <p:extLst>
      <p:ext uri="{BB962C8B-B14F-4D97-AF65-F5344CB8AC3E}">
        <p14:creationId xmlns:p14="http://schemas.microsoft.com/office/powerpoint/2010/main" val="2155630747"/>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C920A5DF-38AA-4E8E-BDA1-EAE70BB1B02C}"/>
              </a:ext>
            </a:extLst>
          </p:cNvPr>
          <p:cNvSpPr>
            <a:spLocks noGrp="1"/>
          </p:cNvSpPr>
          <p:nvPr>
            <p:ph idx="1"/>
          </p:nvPr>
        </p:nvSpPr>
        <p:spPr>
          <a:xfrm>
            <a:off x="838200" y="1235243"/>
            <a:ext cx="10515600" cy="5040052"/>
          </a:xfrm>
        </p:spPr>
        <p:txBody>
          <a:bodyPr>
            <a:normAutofit/>
          </a:bodyPr>
          <a:lstStyle/>
          <a:p>
            <a:pPr marL="0" indent="0">
              <a:buNone/>
            </a:pPr>
            <a:r>
              <a:rPr lang="fr-FR" dirty="0">
                <a:latin typeface="Times New Roman" panose="02020603050405020304" pitchFamily="18" charset="0"/>
                <a:ea typeface="Calibri" panose="020F0502020204030204" pitchFamily="34" charset="0"/>
              </a:rPr>
              <a:t>6. Enfin,  Utilisez les commandes suivantes pour démarrer le service astérisque:</a:t>
            </a:r>
          </a:p>
          <a:p>
            <a:pPr marL="0" indent="0">
              <a:buNone/>
            </a:pPr>
            <a:endParaRPr lang="fr-FR" dirty="0">
              <a:latin typeface="Times New Roman" panose="02020603050405020304" pitchFamily="18" charset="0"/>
              <a:ea typeface="Calibri" panose="020F0502020204030204" pitchFamily="34" charset="0"/>
            </a:endParaRPr>
          </a:p>
          <a:p>
            <a:pPr marL="0" indent="0">
              <a:buNone/>
            </a:pPr>
            <a:endParaRPr lang="fr-FR" dirty="0">
              <a:latin typeface="Times New Roman" panose="02020603050405020304" pitchFamily="18" charset="0"/>
              <a:ea typeface="Calibri" panose="020F0502020204030204" pitchFamily="34" charset="0"/>
            </a:endParaRPr>
          </a:p>
          <a:p>
            <a:pPr marL="0" indent="0">
              <a:buNone/>
            </a:pPr>
            <a:endParaRPr lang="fr-FR" dirty="0">
              <a:latin typeface="Times New Roman" panose="02020603050405020304" pitchFamily="18" charset="0"/>
              <a:ea typeface="Calibri" panose="020F0502020204030204" pitchFamily="34" charset="0"/>
            </a:endParaRPr>
          </a:p>
          <a:p>
            <a:pPr marL="0" indent="0">
              <a:buNone/>
            </a:pPr>
            <a:r>
              <a:rPr lang="fr-FR" dirty="0">
                <a:latin typeface="Times New Roman" panose="02020603050405020304" pitchFamily="18" charset="0"/>
                <a:ea typeface="Calibri" panose="020F0502020204030204" pitchFamily="34" charset="0"/>
              </a:rPr>
              <a:t>A la fin de l’installation, on pourra éventuellement configurer le logiciel et procéder à la création des différents utilisateurs. </a:t>
            </a:r>
          </a:p>
          <a:p>
            <a:pPr marL="0" indent="0">
              <a:buNone/>
            </a:pPr>
            <a:endParaRPr lang="fr-FR"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2FBD5295-E510-EF9E-2B73-0C738C3CA83E}"/>
              </a:ext>
            </a:extLst>
          </p:cNvPr>
          <p:cNvPicPr>
            <a:picLocks noChangeAspect="1"/>
          </p:cNvPicPr>
          <p:nvPr/>
        </p:nvPicPr>
        <p:blipFill>
          <a:blip r:embed="rId2"/>
          <a:stretch>
            <a:fillRect/>
          </a:stretch>
        </p:blipFill>
        <p:spPr>
          <a:xfrm>
            <a:off x="613610" y="2268353"/>
            <a:ext cx="9094397" cy="972152"/>
          </a:xfrm>
          <a:prstGeom prst="rect">
            <a:avLst/>
          </a:prstGeom>
        </p:spPr>
      </p:pic>
    </p:spTree>
    <p:extLst>
      <p:ext uri="{BB962C8B-B14F-4D97-AF65-F5344CB8AC3E}">
        <p14:creationId xmlns:p14="http://schemas.microsoft.com/office/powerpoint/2010/main" val="2051955115"/>
      </p:ext>
    </p:extLst>
  </p:cSld>
  <p:clrMapOvr>
    <a:masterClrMapping/>
  </p:clrMapOvr>
  <mc:AlternateContent xmlns:mc="http://schemas.openxmlformats.org/markup-compatibility/2006">
    <mc:Choice xmlns:p14="http://schemas.microsoft.com/office/powerpoint/2010/main" Requires="p14">
      <p:transition spd="slow" p14:dur="125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813C28E-85EE-C89D-9112-496E2ACCEA9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startAt="4"/>
            </a:pPr>
            <a:r>
              <a:rPr lang="fr-FR" b="1" u="sng" dirty="0">
                <a:solidFill>
                  <a:schemeClr val="accent4">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applications de Asterisk </a:t>
            </a:r>
            <a:r>
              <a:rPr lang="fr-FR" b="1" u="sng" dirty="0">
                <a:solidFill>
                  <a:schemeClr val="accent4">
                    <a:lumMod val="40000"/>
                    <a:lumOff val="60000"/>
                  </a:schemeClr>
                </a:solidFill>
                <a:effectLst>
                  <a:outerShdw blurRad="38100" dist="38100" dir="2700000" algn="tl">
                    <a:srgbClr val="000000">
                      <a:alpha val="43137"/>
                    </a:srgbClr>
                  </a:outerShdw>
                </a:effectLst>
              </a:rPr>
              <a:t> </a:t>
            </a:r>
          </a:p>
        </p:txBody>
      </p:sp>
      <p:sp>
        <p:nvSpPr>
          <p:cNvPr id="3" name="Espace réservé du contenu 2">
            <a:extLst>
              <a:ext uri="{FF2B5EF4-FFF2-40B4-BE49-F238E27FC236}">
                <a16:creationId xmlns:a16="http://schemas.microsoft.com/office/drawing/2014/main" id="{DD371D5B-0266-49CC-B573-6624A740C993}"/>
              </a:ext>
            </a:extLst>
          </p:cNvPr>
          <p:cNvSpPr>
            <a:spLocks noGrp="1"/>
          </p:cNvSpPr>
          <p:nvPr>
            <p:ph idx="1"/>
          </p:nvPr>
        </p:nvSpPr>
        <p:spPr>
          <a:xfrm>
            <a:off x="838199" y="2169458"/>
            <a:ext cx="10430435" cy="3220689"/>
          </a:xfrm>
        </p:spPr>
        <p:txBody>
          <a:bodyPr>
            <a:normAutofit/>
          </a:bodyPr>
          <a:lstStyle/>
          <a:p>
            <a:pPr marL="0" indent="0" algn="just">
              <a:buNone/>
            </a:pPr>
            <a:r>
              <a:rPr lang="fr-FR" dirty="0">
                <a:solidFill>
                  <a:schemeClr val="bg1"/>
                </a:solidFill>
                <a:latin typeface="Times New Roman" panose="02020603050405020304" pitchFamily="18" charset="0"/>
                <a:ea typeface="Calibri" panose="020F0502020204030204" pitchFamily="34" charset="0"/>
              </a:rPr>
              <a:t>Asterisk est utilisé aujourd’hui comme moteur principal de nombreuses applications de communication notamment : l’interphone, la diffusion globale, les rappels automatiques, les serveurs IVR, les ponts de conférence, les centres d’appel, les PBX hébergés, les passerelle </a:t>
            </a:r>
            <a:r>
              <a:rPr lang="fr-FR" dirty="0" err="1">
                <a:solidFill>
                  <a:schemeClr val="bg1"/>
                </a:solidFill>
                <a:latin typeface="Times New Roman" panose="02020603050405020304" pitchFamily="18" charset="0"/>
                <a:ea typeface="Calibri" panose="020F0502020204030204" pitchFamily="34" charset="0"/>
              </a:rPr>
              <a:t>VoIP</a:t>
            </a:r>
            <a:r>
              <a:rPr lang="fr-FR" dirty="0">
                <a:solidFill>
                  <a:schemeClr val="bg1"/>
                </a:solidFill>
                <a:latin typeface="Times New Roman" panose="02020603050405020304" pitchFamily="18" charset="0"/>
                <a:ea typeface="Calibri" panose="020F0502020204030204" pitchFamily="34" charset="0"/>
              </a:rPr>
              <a:t>...</a:t>
            </a:r>
            <a:endParaRPr lang="fr-FR" dirty="0"/>
          </a:p>
        </p:txBody>
      </p:sp>
    </p:spTree>
    <p:extLst>
      <p:ext uri="{BB962C8B-B14F-4D97-AF65-F5344CB8AC3E}">
        <p14:creationId xmlns:p14="http://schemas.microsoft.com/office/powerpoint/2010/main" val="30941901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60E7A-6E56-4210-A8BD-4B19779FB57E}"/>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425662B-BCD9-4A7C-9F2F-7C79D83376A7}"/>
              </a:ext>
            </a:extLst>
          </p:cNvPr>
          <p:cNvSpPr>
            <a:spLocks noGrp="1"/>
          </p:cNvSpPr>
          <p:nvPr>
            <p:ph type="title"/>
          </p:nvPr>
        </p:nvSpPr>
        <p:spPr>
          <a:xfrm>
            <a:off x="838200" y="2988515"/>
            <a:ext cx="10515600" cy="880969"/>
          </a:xfrm>
        </p:spPr>
        <p:txBody>
          <a:bodyPr>
            <a:normAutofit/>
          </a:bodyPr>
          <a:lstStyle/>
          <a:p>
            <a:pPr marL="857250" indent="-857250" algn="ctr">
              <a:buFont typeface="+mj-lt"/>
              <a:buAutoNum type="romanUcPeriod"/>
            </a:pPr>
            <a:r>
              <a:rPr lang="fr-FR" sz="36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3600"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COMPILATION D’UN NOYAU LINUX</a:t>
            </a:r>
          </a:p>
        </p:txBody>
      </p:sp>
    </p:spTree>
    <p:extLst>
      <p:ext uri="{BB962C8B-B14F-4D97-AF65-F5344CB8AC3E}">
        <p14:creationId xmlns:p14="http://schemas.microsoft.com/office/powerpoint/2010/main" val="369002764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FA856D2-11D1-B68D-EF71-C5D3901583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3023426-263F-4E7B-BEA5-C93700918544}"/>
              </a:ext>
            </a:extLst>
          </p:cNvPr>
          <p:cNvSpPr>
            <a:spLocks noGrp="1"/>
          </p:cNvSpPr>
          <p:nvPr>
            <p:ph type="title"/>
          </p:nvPr>
        </p:nvSpPr>
        <p:spPr/>
        <p:txBody>
          <a:bodyPr/>
          <a:lstStyle/>
          <a:p>
            <a:pPr marL="742950" indent="-742950" algn="ctr">
              <a:buFont typeface="+mj-lt"/>
              <a:buAutoNum type="arabicParenR"/>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notion de compilation de noyau</a:t>
            </a:r>
            <a:endParaRPr lang="fr-FR" b="1" u="sng" dirty="0">
              <a:solidFill>
                <a:schemeClr val="accent4">
                  <a:lumMod val="60000"/>
                  <a:lumOff val="40000"/>
                </a:schemeClr>
              </a:solidFill>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DD371D5B-0266-49CC-B573-6624A740C993}"/>
              </a:ext>
            </a:extLst>
          </p:cNvPr>
          <p:cNvSpPr>
            <a:spLocks noGrp="1"/>
          </p:cNvSpPr>
          <p:nvPr>
            <p:ph idx="1"/>
          </p:nvPr>
        </p:nvSpPr>
        <p:spPr/>
        <p:txBody>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Le noyau est le cœur du système, c'est lui qui s'occupe de fournir aux logiciels une interface de programmation pour utiliser le matériel.</a:t>
            </a:r>
          </a:p>
          <a:p>
            <a:pPr marL="0" indent="0" algn="just">
              <a:buNone/>
            </a:pPr>
            <a:r>
              <a:rPr lang="fr-FR" dirty="0">
                <a:solidFill>
                  <a:schemeClr val="bg1"/>
                </a:solidFill>
                <a:latin typeface="Times New Roman" panose="02020603050405020304" pitchFamily="18" charset="0"/>
                <a:cs typeface="Times New Roman" panose="02020603050405020304" pitchFamily="18" charset="0"/>
              </a:rPr>
              <a:t>La compilation d’un noyau c’est la traduction du code de ce noyau dans un langage interprétable par le processeur. elle permet d'obtenir un noyau très petit, optimisé pour la machine sur laquelle il tourne, et donc à la fois économe en mémoire et performant</a:t>
            </a:r>
          </a:p>
          <a:p>
            <a:pPr marL="0" indent="0" algn="just">
              <a:buNone/>
            </a:pPr>
            <a:endParaRPr lang="fr-FR" dirty="0">
              <a:solidFill>
                <a:schemeClr val="bg1"/>
              </a:solidFill>
            </a:endParaRPr>
          </a:p>
        </p:txBody>
      </p:sp>
    </p:spTree>
    <p:extLst>
      <p:ext uri="{BB962C8B-B14F-4D97-AF65-F5344CB8AC3E}">
        <p14:creationId xmlns:p14="http://schemas.microsoft.com/office/powerpoint/2010/main" val="265609302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3695AAF-E6A6-478C-8992-BFE3952170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8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re 1">
            <a:extLst>
              <a:ext uri="{FF2B5EF4-FFF2-40B4-BE49-F238E27FC236}">
                <a16:creationId xmlns:a16="http://schemas.microsoft.com/office/drawing/2014/main" id="{EBF4746B-D747-4534-8EAA-C377E51E00D9}"/>
              </a:ext>
            </a:extLst>
          </p:cNvPr>
          <p:cNvSpPr>
            <a:spLocks noGrp="1"/>
          </p:cNvSpPr>
          <p:nvPr>
            <p:ph type="title"/>
          </p:nvPr>
        </p:nvSpPr>
        <p:spPr/>
        <p:txBody>
          <a:bodyPr/>
          <a:lstStyle/>
          <a:p>
            <a:pPr marL="742950" indent="-742950" algn="ctr">
              <a:buFont typeface="+mj-lt"/>
              <a:buAutoNum type="arabicParenR" startAt="2"/>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Quelques précisions sur la compilation de noyau Linux </a:t>
            </a:r>
            <a:endParaRPr lang="fr-FR"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1413E46B-D465-4DC0-898F-CC47B5D82F2D}"/>
              </a:ext>
            </a:extLst>
          </p:cNvPr>
          <p:cNvSpPr>
            <a:spLocks noGrp="1"/>
          </p:cNvSpPr>
          <p:nvPr>
            <p:ph idx="1"/>
          </p:nvPr>
        </p:nvSpPr>
        <p:spPr>
          <a:xfrm>
            <a:off x="838200" y="2022849"/>
            <a:ext cx="10515600" cy="3526304"/>
          </a:xfrm>
        </p:spPr>
        <p:txBody>
          <a:bodyPr>
            <a:normAutofit lnSpcReduction="10000"/>
          </a:bodyPr>
          <a:lstStyle/>
          <a:p>
            <a:pPr marL="0" indent="0" algn="just">
              <a:buNone/>
            </a:pPr>
            <a:r>
              <a:rPr lang="fr-FR" dirty="0">
                <a:solidFill>
                  <a:schemeClr val="bg1"/>
                </a:solidFill>
                <a:latin typeface="Times New Roman" panose="02020603050405020304" pitchFamily="18" charset="0"/>
                <a:cs typeface="Times New Roman" panose="02020603050405020304" pitchFamily="18" charset="0"/>
              </a:rPr>
              <a:t>Le noyau Linux a été créé en 1991 par Linus </a:t>
            </a:r>
            <a:r>
              <a:rPr lang="fr-FR" dirty="0" err="1">
                <a:solidFill>
                  <a:schemeClr val="bg1"/>
                </a:solidFill>
                <a:latin typeface="Times New Roman" panose="02020603050405020304" pitchFamily="18" charset="0"/>
                <a:cs typeface="Times New Roman" panose="02020603050405020304" pitchFamily="18" charset="0"/>
              </a:rPr>
              <a:t>Torvalds</a:t>
            </a:r>
            <a:r>
              <a:rPr lang="fr-FR" dirty="0">
                <a:solidFill>
                  <a:schemeClr val="bg1"/>
                </a:solidFill>
                <a:latin typeface="Times New Roman" panose="02020603050405020304" pitchFamily="18" charset="0"/>
                <a:cs typeface="Times New Roman" panose="02020603050405020304" pitchFamily="18" charset="0"/>
              </a:rPr>
              <a:t> pour les compatibles PC. Sa compilation nécessite de disposer des sources du noyau fourni par votre distribution. En effet, la plupart des distributions modifient ces sources pour y ajouter des fonctionnalités ou des correctifs de sécurité, ce qui permet de ne pas prendre le risque d'utiliser la dernière version officielle du noyau, qui peut ne pas être considérée comme stable car trop récente. </a:t>
            </a:r>
          </a:p>
          <a:p>
            <a:pPr marL="0" indent="0" algn="just">
              <a:buNone/>
            </a:pPr>
            <a:r>
              <a:rPr lang="fr-FR" dirty="0">
                <a:solidFill>
                  <a:schemeClr val="bg1"/>
                </a:solidFill>
                <a:latin typeface="Times New Roman" panose="02020603050405020304" pitchFamily="18" charset="0"/>
                <a:cs typeface="Times New Roman" panose="02020603050405020304" pitchFamily="18" charset="0"/>
              </a:rPr>
              <a:t>En outre la compilation d’un noyau présente des avantages tout comme des inconvénients.</a:t>
            </a:r>
          </a:p>
        </p:txBody>
      </p:sp>
    </p:spTree>
    <p:extLst>
      <p:ext uri="{BB962C8B-B14F-4D97-AF65-F5344CB8AC3E}">
        <p14:creationId xmlns:p14="http://schemas.microsoft.com/office/powerpoint/2010/main" val="27615577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DE73A04-BE2B-5433-671A-C8B4A14D5D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rabicParenR" startAt="3"/>
            </a:pPr>
            <a:r>
              <a:rPr lang="fr-FR" b="1" u="sng"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solution à la compilation de noyau Linux </a:t>
            </a:r>
            <a:r>
              <a:rPr lang="fr-FR"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 fichiers</a:t>
            </a:r>
            <a:r>
              <a:rPr lang="fr-FR" dirty="0"/>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1873623"/>
            <a:ext cx="10515600" cy="4849906"/>
          </a:xfrm>
        </p:spPr>
        <p:txBody>
          <a:bodyPr>
            <a:normAutofit/>
          </a:bodyPr>
          <a:lstStyle/>
          <a:p>
            <a:pPr marL="0" indent="0">
              <a:buNone/>
            </a:pPr>
            <a:r>
              <a:rPr lang="fr-FR" dirty="0">
                <a:solidFill>
                  <a:schemeClr val="bg1"/>
                </a:solidFill>
                <a:latin typeface="Times New Roman" panose="02020603050405020304" pitchFamily="18" charset="0"/>
                <a:cs typeface="Times New Roman" panose="02020603050405020304" pitchFamily="18" charset="0"/>
              </a:rPr>
              <a:t>La compilation du noyau Linux se déroule suivant quatre étapes :</a:t>
            </a:r>
          </a:p>
          <a:p>
            <a:pPr>
              <a:lnSpc>
                <a:spcPct val="150000"/>
              </a:lnSpc>
            </a:pPr>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Installation des fichiers sources ;</a:t>
            </a:r>
            <a:endParaRPr lang="fr-FR" dirty="0">
              <a:solidFill>
                <a:schemeClr val="bg1"/>
              </a:solidFill>
              <a:latin typeface="Times New Roman" panose="02020603050405020304" pitchFamily="18" charset="0"/>
              <a:cs typeface="Times New Roman" panose="02020603050405020304" pitchFamily="18" charset="0"/>
            </a:endParaRPr>
          </a:p>
          <a:p>
            <a:pPr>
              <a:lnSpc>
                <a:spcPct val="150000"/>
              </a:lnSpc>
            </a:pPr>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Réponse aux questions de configuration;</a:t>
            </a:r>
            <a:endParaRPr lang="fr-FR" dirty="0">
              <a:solidFill>
                <a:schemeClr val="bg1"/>
              </a:solidFill>
              <a:latin typeface="Times New Roman" panose="02020603050405020304" pitchFamily="18" charset="0"/>
              <a:cs typeface="Times New Roman" panose="02020603050405020304" pitchFamily="18" charset="0"/>
            </a:endParaRPr>
          </a:p>
          <a:p>
            <a:pPr>
              <a:lnSpc>
                <a:spcPct val="150000"/>
              </a:lnSpc>
            </a:pPr>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Compilation et installation du noyau a localisation des fichiers;</a:t>
            </a:r>
            <a:endParaRPr lang="fr-FR" dirty="0">
              <a:solidFill>
                <a:schemeClr val="bg1"/>
              </a:solidFill>
              <a:latin typeface="Times New Roman" panose="02020603050405020304" pitchFamily="18" charset="0"/>
              <a:cs typeface="Times New Roman" panose="02020603050405020304" pitchFamily="18" charset="0"/>
            </a:endParaRPr>
          </a:p>
          <a:p>
            <a:pPr>
              <a:lnSpc>
                <a:spcPct val="150000"/>
              </a:lnSpc>
            </a:pPr>
            <a:r>
              <a:rPr lang="fr-FR"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Compilation et installation des modules.</a:t>
            </a:r>
            <a:endParaRPr lang="fr-FR" dirty="0">
              <a:solidFill>
                <a:schemeClr val="bg1"/>
              </a:solidFill>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71081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58DDC90-BAD6-3B77-868B-AFF447FAABB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915" y="0"/>
            <a:ext cx="12166169"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lphaLcParenR"/>
            </a:pPr>
            <a:r>
              <a:rPr lang="fr-FR"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Installation des fichiers sources</a:t>
            </a:r>
            <a:r>
              <a:rPr lang="fr-FR" dirty="0"/>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1491916"/>
            <a:ext cx="10515600" cy="5231613"/>
          </a:xfrm>
        </p:spPr>
        <p:txBody>
          <a:bodyPr>
            <a:normAutofit/>
          </a:bodyPr>
          <a:lstStyle/>
          <a:p>
            <a:r>
              <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Télécharger le noyau </a:t>
            </a:r>
          </a:p>
          <a:p>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Décompresser le fichier du noyau</a:t>
            </a:r>
          </a:p>
          <a:p>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r>
              <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Renommer le fichier </a:t>
            </a:r>
          </a:p>
        </p:txBody>
      </p:sp>
      <p:pic>
        <p:nvPicPr>
          <p:cNvPr id="8" name="Image 7">
            <a:extLst>
              <a:ext uri="{FF2B5EF4-FFF2-40B4-BE49-F238E27FC236}">
                <a16:creationId xmlns:a16="http://schemas.microsoft.com/office/drawing/2014/main" id="{0AF9405C-31C5-2835-69D5-90936515D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34" y="2016211"/>
            <a:ext cx="7296257" cy="952941"/>
          </a:xfrm>
          <a:prstGeom prst="rect">
            <a:avLst/>
          </a:prstGeom>
        </p:spPr>
      </p:pic>
      <p:pic>
        <p:nvPicPr>
          <p:cNvPr id="10" name="Image 9">
            <a:extLst>
              <a:ext uri="{FF2B5EF4-FFF2-40B4-BE49-F238E27FC236}">
                <a16:creationId xmlns:a16="http://schemas.microsoft.com/office/drawing/2014/main" id="{F3B15184-27E6-543F-275E-2268BA190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446" y="3493624"/>
            <a:ext cx="7662032" cy="1049198"/>
          </a:xfrm>
          <a:prstGeom prst="rect">
            <a:avLst/>
          </a:prstGeom>
        </p:spPr>
      </p:pic>
      <p:pic>
        <p:nvPicPr>
          <p:cNvPr id="12" name="Image 11">
            <a:extLst>
              <a:ext uri="{FF2B5EF4-FFF2-40B4-BE49-F238E27FC236}">
                <a16:creationId xmlns:a16="http://schemas.microsoft.com/office/drawing/2014/main" id="{B14D9DFC-C72C-72BB-FF6F-5751810D2C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638" y="5235120"/>
            <a:ext cx="7517647" cy="1097326"/>
          </a:xfrm>
          <a:prstGeom prst="rect">
            <a:avLst/>
          </a:prstGeom>
        </p:spPr>
      </p:pic>
    </p:spTree>
    <p:extLst>
      <p:ext uri="{BB962C8B-B14F-4D97-AF65-F5344CB8AC3E}">
        <p14:creationId xmlns:p14="http://schemas.microsoft.com/office/powerpoint/2010/main" val="1084744529"/>
      </p:ext>
    </p:extLst>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C8FA540C-1BE0-A316-98B4-870E4A02805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66168" cy="6858000"/>
          </a:xfr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lphaLcParenR" startAt="2"/>
            </a:pPr>
            <a:r>
              <a:rPr lang="fr-FR"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Choix des options de configuration du noyau</a:t>
            </a:r>
            <a:endParaRPr lang="fr-FR" dirty="0"/>
          </a:p>
        </p:txBody>
      </p:sp>
      <p:sp>
        <p:nvSpPr>
          <p:cNvPr id="11" name="Espace réservé du contenu 2">
            <a:extLst>
              <a:ext uri="{FF2B5EF4-FFF2-40B4-BE49-F238E27FC236}">
                <a16:creationId xmlns:a16="http://schemas.microsoft.com/office/drawing/2014/main" id="{46BDFDBA-A56E-65BE-2BB2-1DA74D3FBE01}"/>
              </a:ext>
            </a:extLst>
          </p:cNvPr>
          <p:cNvSpPr txBox="1">
            <a:spLocks/>
          </p:cNvSpPr>
          <p:nvPr/>
        </p:nvSpPr>
        <p:spPr>
          <a:xfrm>
            <a:off x="838200" y="2022849"/>
            <a:ext cx="10515600" cy="3526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solidFill>
                  <a:schemeClr val="bg1"/>
                </a:solidFill>
                <a:latin typeface="Times New Roman" panose="02020603050405020304" pitchFamily="18" charset="0"/>
                <a:cs typeface="Times New Roman" panose="02020603050405020304" pitchFamily="18" charset="0"/>
              </a:rPr>
              <a:t>A cette étape de la compilation, il s’agira de répondre à une série de questions sans faire d’erreurs sinon il faudra reprendre tout à zéro. Pour ce faire, Il est nettement préférable d'utiliser la version texte, qui fournit les options de configuration sous la forme de menus. Quelle que soit la méthode utilisée, il faut répondre par 'Y' (pour « Yes »), 'N' (pour « No ») ou 'M' (pour « Module ») lorsque c'est possible. </a:t>
            </a:r>
          </a:p>
        </p:txBody>
      </p:sp>
    </p:spTree>
    <p:extLst>
      <p:ext uri="{BB962C8B-B14F-4D97-AF65-F5344CB8AC3E}">
        <p14:creationId xmlns:p14="http://schemas.microsoft.com/office/powerpoint/2010/main" val="3861704252"/>
      </p:ext>
    </p:extLst>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5D3882CF-D371-B594-0303-649FEFD8DB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46EF7D5-88E8-4DC6-96A6-D7C6298A9A75}"/>
              </a:ext>
            </a:extLst>
          </p:cNvPr>
          <p:cNvSpPr>
            <a:spLocks noGrp="1"/>
          </p:cNvSpPr>
          <p:nvPr>
            <p:ph type="title"/>
          </p:nvPr>
        </p:nvSpPr>
        <p:spPr/>
        <p:txBody>
          <a:bodyPr/>
          <a:lstStyle/>
          <a:p>
            <a:pPr marL="742950" indent="-742950" algn="ctr">
              <a:buFont typeface="+mj-lt"/>
              <a:buAutoNum type="alphaLcParenR" startAt="3"/>
            </a:pPr>
            <a:r>
              <a:rPr lang="fr-FR"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Compilation et installation du noyau</a:t>
            </a:r>
            <a:r>
              <a:rPr lang="fr-FR" dirty="0"/>
              <a:t> </a:t>
            </a:r>
          </a:p>
        </p:txBody>
      </p:sp>
      <p:sp>
        <p:nvSpPr>
          <p:cNvPr id="3" name="Espace réservé du contenu 2">
            <a:extLst>
              <a:ext uri="{FF2B5EF4-FFF2-40B4-BE49-F238E27FC236}">
                <a16:creationId xmlns:a16="http://schemas.microsoft.com/office/drawing/2014/main" id="{2E500FF2-CBC8-4CDC-B7CE-B7A3F5B2220E}"/>
              </a:ext>
            </a:extLst>
          </p:cNvPr>
          <p:cNvSpPr>
            <a:spLocks noGrp="1"/>
          </p:cNvSpPr>
          <p:nvPr>
            <p:ph idx="1"/>
          </p:nvPr>
        </p:nvSpPr>
        <p:spPr>
          <a:xfrm>
            <a:off x="838200" y="2055813"/>
            <a:ext cx="10515600" cy="3141830"/>
          </a:xfrm>
        </p:spPr>
        <p:txBody>
          <a:bodyPr>
            <a:normAutofit/>
          </a:bodyPr>
          <a:lstStyle/>
          <a:p>
            <a:pPr marL="0" indent="0">
              <a:buNone/>
            </a:pPr>
            <a:r>
              <a:rPr lang="fr-FR" dirty="0">
                <a:solidFill>
                  <a:schemeClr val="bg1"/>
                </a:solidFill>
                <a:latin typeface="Times New Roman" panose="02020603050405020304" pitchFamily="18" charset="0"/>
                <a:cs typeface="Times New Roman" panose="02020603050405020304" pitchFamily="18" charset="0"/>
              </a:rPr>
              <a:t>Une fois la configuration du noyau réalisée, la compilation peut être lancée. Pour cela, il suffit de lancer la simple commande « </a:t>
            </a:r>
            <a:r>
              <a:rPr lang="fr-FR" b="1" dirty="0" err="1">
                <a:solidFill>
                  <a:schemeClr val="bg1"/>
                </a:solidFill>
                <a:latin typeface="Times New Roman" panose="02020603050405020304" pitchFamily="18" charset="0"/>
                <a:cs typeface="Times New Roman" panose="02020603050405020304" pitchFamily="18" charset="0"/>
              </a:rPr>
              <a:t>make</a:t>
            </a:r>
            <a:r>
              <a:rPr lang="fr-FR" b="1" dirty="0">
                <a:solidFill>
                  <a:schemeClr val="bg1"/>
                </a:solidFill>
                <a:latin typeface="Times New Roman" panose="02020603050405020304" pitchFamily="18" charset="0"/>
                <a:cs typeface="Times New Roman" panose="02020603050405020304" pitchFamily="18" charset="0"/>
              </a:rPr>
              <a:t> »</a:t>
            </a:r>
            <a:r>
              <a:rPr lang="fr-FR" dirty="0">
                <a:solidFill>
                  <a:schemeClr val="bg1"/>
                </a:solidFill>
                <a:latin typeface="Times New Roman" panose="02020603050405020304" pitchFamily="18" charset="0"/>
                <a:cs typeface="Times New Roman" panose="02020603050405020304" pitchFamily="18" charset="0"/>
              </a:rPr>
              <a:t> dans le répertoire contenant le noyau. Une fois la compilation achevée, il faut installer le nouveau noyau.</a:t>
            </a:r>
          </a:p>
        </p:txBody>
      </p:sp>
    </p:spTree>
    <p:extLst>
      <p:ext uri="{BB962C8B-B14F-4D97-AF65-F5344CB8AC3E}">
        <p14:creationId xmlns:p14="http://schemas.microsoft.com/office/powerpoint/2010/main" val="1425725233"/>
      </p:ext>
    </p:extLst>
  </p:cSld>
  <p:clrMapOvr>
    <a:masterClrMapping/>
  </p:clrMapOvr>
  <mc:AlternateContent xmlns:mc="http://schemas.openxmlformats.org/markup-compatibility/2006">
    <mc:Choice xmlns:p15="http://schemas.microsoft.com/office/powerpoint/2012/main" Requires="p15">
      <p:transition spd="slow">
        <p15:prstTrans prst="fallOver"/>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3078</TotalTime>
  <Words>1131</Words>
  <Application>Microsoft Office PowerPoint</Application>
  <PresentationFormat>Grand écran</PresentationFormat>
  <Paragraphs>82</Paragraphs>
  <Slides>24</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24</vt:i4>
      </vt:variant>
    </vt:vector>
  </HeadingPairs>
  <TitlesOfParts>
    <vt:vector size="33" baseType="lpstr">
      <vt:lpstr>Algerian</vt:lpstr>
      <vt:lpstr>Arial</vt:lpstr>
      <vt:lpstr>Calibri</vt:lpstr>
      <vt:lpstr>Calibri Light</vt:lpstr>
      <vt:lpstr>Consolas</vt:lpstr>
      <vt:lpstr>Raleway</vt:lpstr>
      <vt:lpstr>Times New Roman</vt:lpstr>
      <vt:lpstr>Wingdings</vt:lpstr>
      <vt:lpstr>Thème Office</vt:lpstr>
      <vt:lpstr>Pratique </vt:lpstr>
      <vt:lpstr>Avec la participation de :  </vt:lpstr>
      <vt:lpstr> COMPILATION D’UN NOYAU LINUX</vt:lpstr>
      <vt:lpstr>La notion de compilation de noyau</vt:lpstr>
      <vt:lpstr>Quelques précisions sur la compilation de noyau Linux </vt:lpstr>
      <vt:lpstr>La solution à la compilation de noyau Linux de fichiers </vt:lpstr>
      <vt:lpstr>Installation des fichiers sources </vt:lpstr>
      <vt:lpstr>Choix des options de configuration du noyau</vt:lpstr>
      <vt:lpstr>Compilation et installation du noyau </vt:lpstr>
      <vt:lpstr>Compiler et installer les modules </vt:lpstr>
      <vt:lpstr>Quelques applications du noyau Linux</vt:lpstr>
      <vt:lpstr> INSTALLATION D’ASTERISK AVEC ARCHIVES</vt:lpstr>
      <vt:lpstr>Asterisk avec les archives </vt:lpstr>
      <vt:lpstr>Quelques informations sur Asterisk </vt:lpstr>
      <vt:lpstr> </vt:lpstr>
      <vt:lpstr>La Solution à l’installation d’Asterisk  </vt:lpstr>
      <vt:lpstr>Préparation à l’installation</vt:lpstr>
      <vt:lpstr>L’installation</vt:lpstr>
      <vt:lpstr>Présentation PowerPoint</vt:lpstr>
      <vt:lpstr>Présentation PowerPoint</vt:lpstr>
      <vt:lpstr>Présentation PowerPoint</vt:lpstr>
      <vt:lpstr>Présentation PowerPoint</vt:lpstr>
      <vt:lpstr>Présentation PowerPoint</vt:lpstr>
      <vt:lpstr>Les applications de Asterisk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Théorie</dc:title>
  <dc:creator>Kokou 2.0</dc:creator>
  <cp:lastModifiedBy>Kokou 2.0</cp:lastModifiedBy>
  <cp:revision>52</cp:revision>
  <dcterms:created xsi:type="dcterms:W3CDTF">2022-02-21T08:11:12Z</dcterms:created>
  <dcterms:modified xsi:type="dcterms:W3CDTF">2022-06-14T01:12:48Z</dcterms:modified>
</cp:coreProperties>
</file>